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8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7" r:id="rId2"/>
    <p:sldId id="329" r:id="rId3"/>
    <p:sldId id="324" r:id="rId4"/>
    <p:sldId id="328" r:id="rId5"/>
    <p:sldId id="263" r:id="rId6"/>
    <p:sldId id="325" r:id="rId7"/>
    <p:sldId id="332" r:id="rId8"/>
    <p:sldId id="334" r:id="rId9"/>
    <p:sldId id="335" r:id="rId10"/>
    <p:sldId id="336" r:id="rId11"/>
    <p:sldId id="337" r:id="rId12"/>
    <p:sldId id="330" r:id="rId13"/>
    <p:sldId id="258" r:id="rId14"/>
    <p:sldId id="322" r:id="rId15"/>
    <p:sldId id="260" r:id="rId16"/>
    <p:sldId id="261" r:id="rId17"/>
    <p:sldId id="262" r:id="rId18"/>
    <p:sldId id="308" r:id="rId19"/>
    <p:sldId id="323" r:id="rId20"/>
    <p:sldId id="326" r:id="rId21"/>
    <p:sldId id="338" r:id="rId22"/>
    <p:sldId id="317" r:id="rId23"/>
    <p:sldId id="321" r:id="rId24"/>
    <p:sldId id="339" r:id="rId25"/>
    <p:sldId id="345" r:id="rId26"/>
    <p:sldId id="320" r:id="rId27"/>
    <p:sldId id="319" r:id="rId28"/>
    <p:sldId id="340" r:id="rId29"/>
    <p:sldId id="269" r:id="rId30"/>
    <p:sldId id="310" r:id="rId31"/>
    <p:sldId id="309" r:id="rId32"/>
    <p:sldId id="270" r:id="rId33"/>
    <p:sldId id="271" r:id="rId34"/>
    <p:sldId id="272" r:id="rId35"/>
    <p:sldId id="274" r:id="rId36"/>
    <p:sldId id="275" r:id="rId37"/>
    <p:sldId id="281" r:id="rId38"/>
    <p:sldId id="342" r:id="rId39"/>
    <p:sldId id="327" r:id="rId40"/>
    <p:sldId id="343" r:id="rId41"/>
    <p:sldId id="341" r:id="rId42"/>
    <p:sldId id="277" r:id="rId43"/>
    <p:sldId id="311" r:id="rId44"/>
    <p:sldId id="283" r:id="rId45"/>
    <p:sldId id="34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27"/>
    <p:restoredTop sz="96327"/>
  </p:normalViewPr>
  <p:slideViewPr>
    <p:cSldViewPr snapToGrid="0" snapToObjects="1">
      <p:cViewPr varScale="1">
        <p:scale>
          <a:sx n="107" d="100"/>
          <a:sy n="107" d="100"/>
        </p:scale>
        <p:origin x="184" y="624"/>
      </p:cViewPr>
      <p:guideLst/>
    </p:cSldViewPr>
  </p:slideViewPr>
  <p:outlineViewPr>
    <p:cViewPr>
      <p:scale>
        <a:sx n="33" d="100"/>
        <a:sy n="33" d="100"/>
      </p:scale>
      <p:origin x="0" y="-1224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4" d="100"/>
          <a:sy n="124" d="100"/>
        </p:scale>
        <p:origin x="512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20:58:00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3574 0 24575,'-20'14'0,"-8"23"0,-20 22 0,-10 21-1627,15-27 1,-4 2 1626,6-1 0,-2 3-1033,-16 18 1,-2 2 1032,2-7 0,-1-1 0,-1 8 0,-3-1 0,18-24 0,-1-2 0,-1 1-603,-2 2 1,0-1 0,0 4 602,-3 9 0,0 3 0,0-2 0,4-10 0,0-3 0,0 2 0,-3 9 0,1 3 0,2-4 0,-11 8 0,0-2-596,16-18 1,-1 0-1,1 0 596,-16 20 0,0-2 48,1-4 1,1-2-49,6-2 0,0-2 0,-7-6 0,0-2 0,9-3 0,0-1 0,-14 0 0,-1-1 0,3-3 0,3-3 0,13-11 0,1-2 511,-8 3 1,0-3-512,-31 8 0,34-11 0,-1 1 0,-40 11 1175,43-17 1,2-1-1176,-24 13 0,-15-5 0,18 8 2322,10-18-2322,17 8 1411,9-10-1411,7 3 1061,6-6-1061,2 1 647,5-2-647,0-4 0,5 4 0,-4-9 0,9 8 0,-4-3 0,5 4 0,-5-5 0,4 4 0,-4-3 0,5 5 0,-5-5 0,0-2 0,-6-4 0,1 0 0,5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20:58:01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 24575,'0'27'0,"0"-6"0,0-4 0,0-7 0,0 7 0,0 1 0,0 5 0,0-5 0,0 4 0,0-10 0,0 11 0,0 1 0,0-4 0,0 16 0,0-2 0,0 7 0,0 14 0,0 2 0,0 2 0,0 7 0,0-9 0,0-8 0,0-3 0,0 1 0,0-6 0,-11-1 0,3-3 0,-10-5 0,-1 7 0,5-6 0,-4-3 0,6-6 0,0-6 0,6-2 0,-4-5 0,9 0 0,-4 0 0,5-1 0,0 0 0,0 0 0,0 0 0,5-4 0,0-1 0,6-5 0,-1 0 0,0 0 0,7 0 0,8 0 0,7 0 0,23 0 0,-4 0 0,24 0 0,-16 6 0,15-4 0,-6 4 0,19 1 0,-8 2 0,7 7 0,1-1 0,-8 1-437,18 0 437,-27-1 0,15 8 0,-26-1 0,6 7 0,-16-7 0,-9-3 0,-9-7 0,-13 0 0,-2-1 437,-5 0-437,0-5 0,-5-2 0,-2-4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20:58:03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5617 0 24575,'0'16'0,"0"17"0,0 9 0,-6 14 0,-10 20 0,-24-3-1038,16-24 1,-5 2 1037,-14 4 0,-5 1 0,2-1 0,-2 1 0,-9 6 0,-2 1-704,8-3 0,-1 0 704,-10 4 0,1-1 0,7-1 0,0 1 0,-13 5 0,-2-1 0,5-7 0,0-1 0,0 8 0,0 1-1123,-5-3 1,0 1 1122,4-2 0,0 1 0,2-3 0,-1 0-830,0 2 1,1 0 829,6-7 0,1 1 0,-1 2 0,1 2 0,-2 1 0,0-2 0,4-10 0,0 0 44,-4 11 0,1-2-44,2-13 0,3-3 0,11-5 0,1 1 423,-5 6 1,0-2-424,-21 16 0,24-18 0,-1 0 0,1-4 0,-1-1 0,-6 8 0,2 0 0,-22 17 0,13-14 0,0-2 0,-12 5 0,14-16 0,-3 0 0,10-1 0,-1-1 0,-2-3 0,-2 0 0,-2 5 0,2 1 0,9-7 0,1 1 0,-3 2 0,0 1 0,3-3 0,1-1 0,0-1 0,-1 1 0,-4 4 0,0 0 2051,-24 15-2051,-8 7 0,15-9 0,3-2 2037,11-7-2037,8-4 1380,9-8-1380,-6-5 876,13-3-876,-13-4 108,13-1-108,-12 1 0,4-1 0,-6 1 0,0 0 0,0-6 0,0-1 0,0 0 0,7-5 0,-5 11 0,11-11 0,-11 11 0,11-6 0,-11 7 0,11-1 0,-11 1 0,-6 5 0,8-5 0,-1 5 0,20-7 0,5-5 0,0-2 0,1 1 0,-1-4 0,-6 9 0,5-9 0,-10 10 0,3-10 0,-4 4 0,-1-5 0,-7 0 0,6 0 0,-6 0 0,7 0 0,6 0 0,1 0 0,7 0 0,-1 0 0,0 0 0,1 0 0,-1 0 0,0 0 0,1 0 0,-1 0 0,1 0 0,0 0 0,-1 0 0,1 0 0,-1 0 0,-6 0 0,5 0 0,-4 0 0,5 0 0,5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20:58:05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 24575,'0'22'0,"0"12"0,-21 24 0,11-14 0,-42 30 0,18-10 0,-14 9 0,3 11-640,-3-14 640,0 7 0,7-6 0,0-12 158,17-4-158,-9-13 0,6 5 0,7-14 0,7-9 0,2-1 482,10-11-482,-9 4 0,13-10 0,-2-1 0,15-5 0,2-5 0,5 3 0,1-8 0,0 8 0,0-3 0,6 5 0,2 0 0,8 0 0,-1 0 0,7 0 0,3 6 0,10 16 0,-2 2 0,10 20 0,-6-6 0,4-1 0,-4 7 0,5-6 0,-5 0 0,4-1 0,-6-1 0,-2-6 0,-6 5 0,-4-8 0,-8-7 0,-7 4 0,-7-11 0,-3 4 0,-10-6 0,4 0 0,-10-5 0,-1-2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21:04:13.380"/>
    </inkml:context>
    <inkml:brush xml:id="br0">
      <inkml:brushProperty name="width" value="0.2" units="cm"/>
      <inkml:brushProperty name="height" value="0.2" units="cm"/>
      <inkml:brushProperty name="color" value="#00B050"/>
    </inkml:brush>
  </inkml:definitions>
  <inkml:trace contextRef="#ctx0" brushRef="#br0">2253 2756 24575,'-41'-6'0,"4"-1"0,-12-20 0,-9-13 0,9-21 0,9 25 0,-1-5 0,-8-36 0,1-5-1579,3 19 0,0-1 1579,8 0 0,0-6 0,3 7 0,1 7 0,3 3-161,-1-13 1,1 2 160,5 18 0,1 1-274,-1-10 0,0 1 274,0 9 0,2 1 0,-18-43 0,-4 17 0,23 21 0,2 2 0,-12-12 0,-6-26 0,15 28 0,-8-21 0,0-1 0,0 1 0,1 3 0,1 16 2202,1 1-2202,1 11 1165,0 8-1165,8 7 660,-5 1-660,11 13 0,-9 1 0,9 6 0,-9-1 0,10 1 0,-5 5 0,6 1 0,1 5 0,-7-6 0,4 5 0,-9-4 0,4 5 0,-6 0 0,0 0 0,0 0 0,-17-6 0,13 4 0,-13-4 0,23 6 0,-5 0 0,11 0 0,-11 0 0,11 0 0,-5 0 0,7 0 0,-1 0 0,0 0 0,5-4 0,-4 3 0,9-9 0,-4 4 0,1-5 0,-2 1 0,-6-7 0,1-1 0,-1-6 0,-6 5 0,5-3 0,-4 3 0,5 1 0,1 2 0,0 5 0,5 0 0,-3 0 0,7 0 0,-7 1 0,3-1 0,0 0 0,2 0 0,-1 1 0,4-1 0,-4 9 0,5 12 0,0 3 0,0 6 0,4-8 0,-2 6 0,8 0 0,-9 7 0,4 0 0,-5 6 0,0 2 0,0 7 0,0 7 0,0-5 0,0 13 0,0-6 0,0 1 0,0-3 0,-6-6 0,0-8 0,-2-2 0,3 1 0,0-12 0,4 5 0,-9-14 0,9 1 0,-4 0 0,0-1 0,0-4 0,-1-10 0,-4-15 0,8-20 0,-10-2 0,-2-22 0,-2 12 0,-6-22 0,7 5 0,0-8 0,6-1 0,3 9 0,6 3 0,0 16 0,0 9 0,0 9 0,0 14 0,0 0 0,0 6 0,0 1 0,4 4 0,2 1 0,4 5 0,1 0 0,0 0 0,-1 0 0,1 0 0,-1 0 0,0 0 0,0 0 0,0 5 0,0 1 0,7 5 0,1 0 0,5 1 0,7 0 0,-4 0 0,11 1 0,3 0 0,17 1 0,-6-6 0,42-1 0,-45-7 0,3 0 0,2 0 0,9 0 0,16 0 0,-13 0 0,-16 0 0,-9 0 0,-9 0 0,-8 0 0,-5 0 0,-2 0 0,-10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21:04:36.032"/>
    </inkml:context>
    <inkml:brush xml:id="br0">
      <inkml:brushProperty name="width" value="0.2" units="cm"/>
      <inkml:brushProperty name="height" value="0.2" units="cm"/>
      <inkml:brushProperty name="color" value="#00B050"/>
    </inkml:brush>
  </inkml:definitions>
  <inkml:trace contextRef="#ctx0" brushRef="#br0">1753 1 24575,'-32'0'0,"-17"0"0,13 0 0,-21 0 0,-8 0 0,-3 0 0,-9 0 0,10 0 0,-7 0 0,7 0 0,-1 0 0,-7 0 0,17 0 0,-8 0 0,10 0 0,7 0 0,-15 7 0,19 13 0,-19-2 0,22 14 0,-13-17 0,15 10 0,-7-16 0,15 13 0,-6-8 0,6-1 0,-8 11 0,8-11 0,2 11 0,-1 1 0,6-1 0,-13 1 0,12 6 0,-5-10 0,0 26 0,10-18 0,2 21 0,14-3 0,5 11 0,0 1 0,0 15 0,0-16 0,0 16 0,0-7 0,6 10 0,10-1 0,1 1 0,12-1 0,-6-8 0,-4-19 0,2-2 0,3 9 0,-5-10 0,1 1 0,9 13 0,2 7 0,5-1 0,-9-18 0,9 8 0,-8-15 0,12 2 0,-13-12 0,11 1 0,-5-5 0,6 6 0,8-6 0,36 14 0,-24-14 0,2 1 0,-4 0 0,-1 0-478,2-5 0,-2 1 478,0 5 0,-4-2 0,15-6 0,-8 6 0,-1 3 0,13 2-502,15 15 502,-9-8 0,-1 6 0,-8-14 0,-2 5 0,-15-1 0,-4-12 0,-7 9 0,-7-18 931,-3 9-931,1-9 527,-6 3-527,12-4 0,-4 0 0,6-6 0,0 4 0,7-3 0,-5-1 0,14 6 0,11-5 0,-12 6 0,18-7 0,-31 5 0,6-5 0,-8 6 0,8-6 0,-6 5 0,6-5 0,-15 0 0,5 5 0,-5-11 0,1 5 0,-3-6 0,-6 0 0,0 0 0,6 0 0,-4-5 0,12-15 0,-4-9 0,17-15 0,-7 1 0,6 6 0,-10 4 0,-7 1 0,5 4 0,-11-3 0,10 11 0,-12-3 0,7-3 0,-1 0 0,2-6 0,8-2 0,8-3 0,-13 3 0,13-9 0,-23 17 0,6-6 0,-14 14 0,-1 1 0,-6 1 0,1-9 0,-6-8 0,0-6 0,-6-8 0,0-2 0,0-27 0,0 22 0,1 3 0,-2-1 0,-11-4 0,0-2 0,-3-1 0,-10-5 0,4 18 0,-3-2 0,2 1 0,-1 2 0,-17-21 0,6 6 0,0 1 0,1 2 0,6 11 0,-2-5 0,3-5 0,-1 0 0,-22-25 0,21 21 0,2 1 0,-11-2 0,8-4 0,8 16 0,-5 2 0,6 9 0,0 5 0,-5-4 0,6 11 0,-6-11 0,1 11 0,-1-4 0,0-1 0,-7-3 0,5 2 0,-14-9 0,15 16 0,-12-8 0,12 14 0,-4-5 0,-1 10 0,5-3 0,-11 4 0,5 0 0,-7 6 0,0-4 0,-8 9 0,7-9 0,-15 9 0,14-3 0,-6 5 0,8 0 0,-8 0 0,6 0 0,-23 11 0,20-2 0,-12 10 0,9-6 0,6-6 0,-5-1 0,7-6 0,0 0 0,7 0 0,-6 0 0,13 0 0,-6 0 0,7 0 0,0 0 0,1 0 0,5 0 0,-5 0 0,11 0 0,-11 0 0,11 0 0,-5 0 0,6 0 0,1 0 0,4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21:04:57.795"/>
    </inkml:context>
    <inkml:brush xml:id="br0">
      <inkml:brushProperty name="width" value="0.2" units="cm"/>
      <inkml:brushProperty name="height" value="0.2" units="cm"/>
      <inkml:brushProperty name="color" value="#767171"/>
    </inkml:brush>
  </inkml:definitions>
  <inkml:trace contextRef="#ctx0" brushRef="#br0">4042 429 24575,'-21'0'0,"-11"0"0,5 0 0,-20 0 0,6 0 0,-6 0 0,-18 0 0,25 0 0,-15-7 0,-3-3 0,-3-1 0,7-1 0,-2-1 0,-21-10 0,-9 6-436,37 5 1,-2 0 435,0 0 0,1 0 0,-34-5 0,20 5 0,0-1 0,-17-10 0,13 14 0,-10-2 0,-9-12 0,-9-5 0,10 4 0,14 9 0,2 1-478,-15-8 1,-7-3 0,14 5 477,-9 4 0,8 7-152,-8 2 152,10 7 0,9 0 0,-6 0 0,15 0 0,-7 0 800,10 0-800,-1 0 1484,9 12-1484,-7-3 171,14 15-171,-6-3 0,6 12 0,-6-4 0,4 5 0,-4-7 0,8-2 0,-8 3 0,4 5 0,-4-10 0,6 9 0,2-12 0,0 0 0,7 4 0,-7 3 0,12 6 0,-14 9 0,13-3 0,0 10 0,2-1 0,4 9 0,-6-1 0,-1 1 0,6 8 0,-4-6 0,11 15 0,-5-7 0,-1 8 0,4 21 0,-4-31 0,6 26 0,-5-31 0,4 16 0,-4-9 0,9-16 0,2-2 0,-5 8 0,0 32 0,3-49 0,11 15 0,-5-7 0,6 17 0,0 3 0,0 18-538,15 3 538,9 1 0,-1-40 0,5-1 0,4-6 0,3-1 0,4 10 0,3 0 0,4-7 0,2-1-746,6 5 1,2 0 745,2-3 0,2-1-874,7 8 1,2-1 873,2-7 0,-1-1 0,-17-3 0,0 0-581,13 0 1,0-2 580,-22-8 0,1 0-71,11 5 1,1-1 70,-10-5 0,-2-2 0,42 12 1208,-10-2-1208,-10-9 0,17-5 0,-23-12 0,2-2 0,-8-5 0,0-1 622,12 0 0,-1-1-622,31-3 0,-8 0 0,0 0 0,8-7 0,-19-2 0,0-13 0,-4-1 0,-15-6 1335,5 0-1335,-5-7 0,7 4 0,-5-4 0,13 12 0,-15-3 0,7 4 697,-18 2-697,-1 1 45,-8 1-45,-7 5 549,5-10-549,-4 4 0,7-13 0,1-3 0,1-6 0,0-1 0,1 1 0,1-9 0,-1 6 0,3-15 0,-4 16 0,-5-6 0,5 0 0,-15 15 0,26-32 0,-24 37 0,22-29 0,-25 33 0,6-6 0,-8 8 0,0 0 0,-6 0 0,5 0 0,-11 6 0,5-4 0,-5 4 0,0-21 0,1 5 0,-5-20 0,-2-4 0,-6-10 0,0-9 0,0 23 0,0-2 0,0-39 0,0 44 0,0-1 0,0-43 0,0 25 0,0-17 0,0 19 0,0 2 0,0 9 0,-7 0 0,6 8 0,-6 2 0,7-17 0,0 11 0,0-13 0,0 19 0,0 0 0,6 6 0,-5-6 0,11 8 0,-11 6 0,5 3 0,-6 0 0,0-3 0,0 1 0,0-5 0,0 5 0,0-7 0,0-8 0,-12 6 0,-10-8 0,-4 17 0,-7-1 0,15 15 0,-4 7 0,4 6 0,-6 5 0,0 0 0,-7 0 0,6 5 0,5-4 0,9 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21:04:59.479"/>
    </inkml:context>
    <inkml:brush xml:id="br0">
      <inkml:brushProperty name="width" value="0.2" units="cm"/>
      <inkml:brushProperty name="height" value="0.2" units="cm"/>
      <inkml:brushProperty name="color" value="#404040"/>
    </inkml:brush>
  </inkml:definitions>
  <inkml:trace contextRef="#ctx0" brushRef="#br0">0 2595 24575,'0'-42'0,"0"-2"0,0-21 0,0-13 0,0 24 0,0-4-825,0 1 1,0-2 824,0-14 0,0-2 0,0 6 0,0-1 0,0-5 0,0 0 0,0-2 0,0 3 0,0 19 0,0 1 0,0-16 0,0 0 0,0 10 0,0 3 0,0 2 0,0-2-125,4-12 0,0 2 125,5-6-87,0-24 87,5 29 0,-13 10 0,5 10 1202,-6 9-1202,0 0 688,0 0-688,6 7 96,-5 1-96,10 7 0,-10-7 0,9 12 0,-9-11 0,4 18 0,-5-4 0,0 5 0,0 1 0,0 0 0,5-7 0,-3 5 0,3-4 0,-5 5 0,0-8 0,0 6 0,0-12 0,0 13 0,0-5 0,0 6 0,0 0 0,0 0 0,0 1 0,0-1 0,0 1 0,0-1 0,0 1 0,0-1 0,0 5 0,0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27T21:05:00.710"/>
    </inkml:context>
    <inkml:brush xml:id="br0">
      <inkml:brushProperty name="width" value="0.2" units="cm"/>
      <inkml:brushProperty name="height" value="0.2" units="cm"/>
      <inkml:brushProperty name="color" value="#404040"/>
    </inkml:brush>
  </inkml:definitions>
  <inkml:trace contextRef="#ctx0" brushRef="#br0">1 568 24575,'20'-55'0,"-9"9"0,30-4 0,11-31 0,-11 30 0,-9 10 0,0 0 0,4-9 0,-1 14 0,-1-11 0,-15 27 0,-2-4 0,-6 14 0,-5-5 0,-1 16 0,-5 20 0,6 20 0,1 11 0,13 2 0,-4-5 0,18 10 0,-11-10 0,20 9 0,-14-16 0,12 8 0,-13-11 0,5-5 0,-2-3 0,-6-12 0,6-1 0,-13-1 0,5-3 0,-5 3 0,6-5 0,0 5 0,-6-5 0,4 5 0,-10-6 0,5 0 0,-7 0 0,1 0 0,0 0 0,-5-1 0,-1-4 0,-5-2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17B88-A12B-7E41-9978-26C5E5D886CD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C2D4C-C558-C14E-AA44-068BF34A5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1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7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65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00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46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97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58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04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18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51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C2D4C-C558-C14E-AA44-068BF34A51C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01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53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57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07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40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21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5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314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04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5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07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B094C-7F79-3947-A365-D8AC7DA7AC9F}" type="datetimeFigureOut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7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B094C-7F79-3947-A365-D8AC7DA7AC9F}" type="datetimeFigureOut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85AEB-3D98-8145-AE94-885BBA726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2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26.em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customXml" Target="../ink/ink2.xml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customXml" Target="../ink/ink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customXml" Target="../ink/ink8.xml"/><Relationship Id="rId3" Type="http://schemas.openxmlformats.org/officeDocument/2006/relationships/image" Target="../media/image34.emf"/><Relationship Id="rId7" Type="http://schemas.openxmlformats.org/officeDocument/2006/relationships/customXml" Target="../ink/ink5.xm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11" Type="http://schemas.openxmlformats.org/officeDocument/2006/relationships/customXml" Target="../ink/ink7.xml"/><Relationship Id="rId5" Type="http://schemas.openxmlformats.org/officeDocument/2006/relationships/image" Target="../media/image36.png"/><Relationship Id="rId15" Type="http://schemas.openxmlformats.org/officeDocument/2006/relationships/customXml" Target="../ink/ink9.xml"/><Relationship Id="rId10" Type="http://schemas.openxmlformats.org/officeDocument/2006/relationships/image" Target="../media/image38.png"/><Relationship Id="rId4" Type="http://schemas.openxmlformats.org/officeDocument/2006/relationships/image" Target="../media/image35.emf"/><Relationship Id="rId9" Type="http://schemas.openxmlformats.org/officeDocument/2006/relationships/customXml" Target="../ink/ink6.xml"/><Relationship Id="rId1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tiff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7188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0946" y="762000"/>
            <a:ext cx="3316828" cy="4017257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Repeated measurements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0946" y="4917688"/>
            <a:ext cx="3155796" cy="799154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FFFFFF">
                    <a:alpha val="80000"/>
                  </a:srgbClr>
                </a:solidFill>
              </a:rPr>
              <a:t>Explaining variation using mixed models</a:t>
            </a:r>
          </a:p>
        </p:txBody>
      </p:sp>
    </p:spTree>
    <p:extLst>
      <p:ext uri="{BB962C8B-B14F-4D97-AF65-F5344CB8AC3E}">
        <p14:creationId xmlns:p14="http://schemas.microsoft.com/office/powerpoint/2010/main" val="1821995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E34642C1-8B80-834D-923F-FA1801B9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0" y="1822450"/>
            <a:ext cx="67183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74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able, drawing&#10;&#10;Description automatically generated">
            <a:extLst>
              <a:ext uri="{FF2B5EF4-FFF2-40B4-BE49-F238E27FC236}">
                <a16:creationId xmlns:a16="http://schemas.microsoft.com/office/drawing/2014/main" id="{09079CE7-DC89-4B46-B752-855D2043D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550" y="1670050"/>
            <a:ext cx="6184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0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8273E-5E06-4A45-847A-6338D801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science datasets exhibit classification/nesting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AA305-09FE-D446-9D4F-5C4E03C7E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04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50" y="2699544"/>
            <a:ext cx="33655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49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1880394"/>
            <a:ext cx="7366000" cy="4241800"/>
          </a:xfrm>
        </p:spPr>
      </p:pic>
    </p:spTree>
    <p:extLst>
      <p:ext uri="{BB962C8B-B14F-4D97-AF65-F5344CB8AC3E}">
        <p14:creationId xmlns:p14="http://schemas.microsoft.com/office/powerpoint/2010/main" val="4098555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1880394"/>
            <a:ext cx="1625600" cy="4241800"/>
          </a:xfrm>
        </p:spPr>
      </p:pic>
    </p:spTree>
    <p:extLst>
      <p:ext uri="{BB962C8B-B14F-4D97-AF65-F5344CB8AC3E}">
        <p14:creationId xmlns:p14="http://schemas.microsoft.com/office/powerpoint/2010/main" val="1784776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1880394"/>
            <a:ext cx="1625600" cy="4241800"/>
          </a:xfrm>
        </p:spPr>
      </p:pic>
    </p:spTree>
    <p:extLst>
      <p:ext uri="{BB962C8B-B14F-4D97-AF65-F5344CB8AC3E}">
        <p14:creationId xmlns:p14="http://schemas.microsoft.com/office/powerpoint/2010/main" val="1052284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1880394"/>
            <a:ext cx="1625600" cy="4241800"/>
          </a:xfrm>
        </p:spPr>
      </p:pic>
    </p:spTree>
    <p:extLst>
      <p:ext uri="{BB962C8B-B14F-4D97-AF65-F5344CB8AC3E}">
        <p14:creationId xmlns:p14="http://schemas.microsoft.com/office/powerpoint/2010/main" val="2128991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685" y="1270369"/>
            <a:ext cx="3487712" cy="434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86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852" y="962263"/>
            <a:ext cx="5646296" cy="49334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71D651-0EAF-724B-95CA-8C0C52477894}"/>
              </a:ext>
            </a:extLst>
          </p:cNvPr>
          <p:cNvSpPr/>
          <p:nvPr/>
        </p:nvSpPr>
        <p:spPr>
          <a:xfrm>
            <a:off x="332917" y="6060629"/>
            <a:ext cx="49467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All different forms of repeat measures… </a:t>
            </a:r>
          </a:p>
          <a:p>
            <a:r>
              <a:rPr lang="en-US" dirty="0"/>
              <a:t>Or, put another way of saying, sources of variation.</a:t>
            </a:r>
          </a:p>
        </p:txBody>
      </p:sp>
    </p:spTree>
    <p:extLst>
      <p:ext uri="{BB962C8B-B14F-4D97-AF65-F5344CB8AC3E}">
        <p14:creationId xmlns:p14="http://schemas.microsoft.com/office/powerpoint/2010/main" val="324148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AF323-4712-DC44-BDC8-2C12ED6A6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take this option?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38A7-C5BF-5846-850F-24E97C345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97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BF35-1E52-2249-80AB-8D674613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Schools exercise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734C0-6924-5644-BA0D-D3FEFA272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99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BF35-1E52-2249-80AB-8D674613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Schools 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734C0-6924-5644-BA0D-D3FEFA272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605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61B03-B9BA-0D4B-9F03-177966DF3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37D26-CCD7-CD46-ABBC-FBBD5F015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Mean, Variance, Std. Deviation, Residuals</a:t>
            </a:r>
          </a:p>
        </p:txBody>
      </p:sp>
    </p:spTree>
    <p:extLst>
      <p:ext uri="{BB962C8B-B14F-4D97-AF65-F5344CB8AC3E}">
        <p14:creationId xmlns:p14="http://schemas.microsoft.com/office/powerpoint/2010/main" val="3513456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4F5E9-54E7-5C45-8DD5-87B0B901A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about residuals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7D66A-EEF9-804D-86E8-48BBDED1A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Normally distributed (important for parametric NHST)</a:t>
            </a:r>
          </a:p>
          <a:p>
            <a:r>
              <a:rPr lang="en-US" dirty="0"/>
              <a:t>Independent, identically distributed (IID)</a:t>
            </a:r>
          </a:p>
          <a:p>
            <a:r>
              <a:rPr lang="en-US" dirty="0"/>
              <a:t>Homoscedasticity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584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3510-2AD4-044A-A197-7E41E294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C0756EF-EFF2-EC4B-9910-5A1254E53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4283" y="365125"/>
            <a:ext cx="9783433" cy="6042052"/>
          </a:xfrm>
        </p:spPr>
      </p:pic>
    </p:spTree>
    <p:extLst>
      <p:ext uri="{BB962C8B-B14F-4D97-AF65-F5344CB8AC3E}">
        <p14:creationId xmlns:p14="http://schemas.microsoft.com/office/powerpoint/2010/main" val="635726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90FD9-F839-E846-8EF5-D60A46A63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FABD17A-AB39-7445-AC18-3214B9A8C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4223" y="465814"/>
            <a:ext cx="10755084" cy="6027061"/>
          </a:xfrm>
        </p:spPr>
      </p:pic>
    </p:spTree>
    <p:extLst>
      <p:ext uri="{BB962C8B-B14F-4D97-AF65-F5344CB8AC3E}">
        <p14:creationId xmlns:p14="http://schemas.microsoft.com/office/powerpoint/2010/main" val="3886762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F20D4-B8FC-2847-9D6F-E3E20E08D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67E1B-94BF-3642-8607-F27D71235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6CED7-84D9-A946-8B0E-1A1573E39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145" y="0"/>
            <a:ext cx="8643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51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DC5627-9D68-D641-883B-0B6F62F3D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9473" y="-453018"/>
            <a:ext cx="10593052" cy="73110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34DE53-4699-DA41-8FC4-F1358334740E}"/>
              </a:ext>
            </a:extLst>
          </p:cNvPr>
          <p:cNvSpPr/>
          <p:nvPr/>
        </p:nvSpPr>
        <p:spPr>
          <a:xfrm>
            <a:off x="8103722" y="6077475"/>
            <a:ext cx="3897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Violates IID assumption</a:t>
            </a:r>
          </a:p>
          <a:p>
            <a:r>
              <a:rPr lang="en-US" dirty="0"/>
              <a:t>= good way to get non-normal residuals</a:t>
            </a:r>
          </a:p>
        </p:txBody>
      </p:sp>
    </p:spTree>
    <p:extLst>
      <p:ext uri="{BB962C8B-B14F-4D97-AF65-F5344CB8AC3E}">
        <p14:creationId xmlns:p14="http://schemas.microsoft.com/office/powerpoint/2010/main" val="152611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24440-072B-A849-8B0B-319C654E0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all link to running linear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1B3DE-C30B-5A40-B39C-AF2292BEB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we have</a:t>
            </a:r>
          </a:p>
          <a:p>
            <a:pPr lvl="1"/>
            <a:r>
              <a:rPr lang="en-US" dirty="0"/>
              <a:t>Outcome = Y</a:t>
            </a:r>
          </a:p>
          <a:p>
            <a:pPr lvl="1"/>
            <a:r>
              <a:rPr lang="en-US" dirty="0"/>
              <a:t>Predictor = X</a:t>
            </a:r>
          </a:p>
          <a:p>
            <a:pPr lvl="1"/>
            <a:r>
              <a:rPr lang="en-US" dirty="0"/>
              <a:t>Repeated measurements of individuals</a:t>
            </a:r>
          </a:p>
        </p:txBody>
      </p:sp>
    </p:spTree>
    <p:extLst>
      <p:ext uri="{BB962C8B-B14F-4D97-AF65-F5344CB8AC3E}">
        <p14:creationId xmlns:p14="http://schemas.microsoft.com/office/powerpoint/2010/main" val="3269957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285" y="21772"/>
            <a:ext cx="9114972" cy="683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49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6C911-84EF-1D47-9BB3-A9CDE269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13DEC-14F1-D345-8F0B-0FE556905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Repeated measurements, information and power -&gt; design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Mixed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Random effects and variance components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Bayesian estimation</a:t>
            </a:r>
          </a:p>
        </p:txBody>
      </p:sp>
    </p:spTree>
    <p:extLst>
      <p:ext uri="{BB962C8B-B14F-4D97-AF65-F5344CB8AC3E}">
        <p14:creationId xmlns:p14="http://schemas.microsoft.com/office/powerpoint/2010/main" val="3374873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943424-5948-7445-A637-3352709F751F}"/>
              </a:ext>
            </a:extLst>
          </p:cNvPr>
          <p:cNvSpPr/>
          <p:nvPr/>
        </p:nvSpPr>
        <p:spPr>
          <a:xfrm>
            <a:off x="487718" y="621055"/>
            <a:ext cx="12586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ndale Mono" panose="020B0509000000000004" pitchFamily="49" charset="0"/>
              </a:rPr>
              <a:t>y ~ 1</a:t>
            </a:r>
          </a:p>
        </p:txBody>
      </p:sp>
    </p:spTree>
    <p:extLst>
      <p:ext uri="{BB962C8B-B14F-4D97-AF65-F5344CB8AC3E}">
        <p14:creationId xmlns:p14="http://schemas.microsoft.com/office/powerpoint/2010/main" val="32722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79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82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25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42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the variance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Within-cluster</a:t>
            </a:r>
          </a:p>
          <a:p>
            <a:r>
              <a:rPr lang="en-US" dirty="0"/>
              <a:t>Between-cluster</a:t>
            </a:r>
          </a:p>
          <a:p>
            <a:endParaRPr lang="en-US" dirty="0"/>
          </a:p>
          <a:p>
            <a:r>
              <a:rPr lang="en-US" dirty="0"/>
              <a:t>Can term it a </a:t>
            </a:r>
            <a:r>
              <a:rPr lang="en-US" i="1" dirty="0"/>
              <a:t>random intercepts model</a:t>
            </a:r>
          </a:p>
          <a:p>
            <a:r>
              <a:rPr lang="en-US" dirty="0"/>
              <a:t>Instead of a being nuisance, clustering in the variance can now be </a:t>
            </a:r>
            <a:r>
              <a:rPr lang="en-US" i="1" dirty="0"/>
              <a:t>the thing of interest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partition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920" y="1851479"/>
            <a:ext cx="4965703" cy="368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271" y="3025321"/>
            <a:ext cx="54610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371" y="4667251"/>
            <a:ext cx="614680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589" y="0"/>
            <a:ext cx="3386667" cy="25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8589" y="2219779"/>
            <a:ext cx="3386667" cy="25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8589" y="4500337"/>
            <a:ext cx="3386667" cy="254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27885" y="261710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93821" y="2461192"/>
            <a:ext cx="101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between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23552" y="4738234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</a:t>
            </a:r>
          </a:p>
        </p:txBody>
      </p:sp>
    </p:spTree>
    <p:extLst>
      <p:ext uri="{BB962C8B-B14F-4D97-AF65-F5344CB8AC3E}">
        <p14:creationId xmlns:p14="http://schemas.microsoft.com/office/powerpoint/2010/main" val="161273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D77C4-EDF3-E243-9998-4C476B41FA58}"/>
              </a:ext>
            </a:extLst>
          </p:cNvPr>
          <p:cNvSpPr/>
          <p:nvPr/>
        </p:nvSpPr>
        <p:spPr>
          <a:xfrm>
            <a:off x="1124263" y="719528"/>
            <a:ext cx="5531370" cy="57712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Schools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57E5B3-91D3-EA42-A0A9-169AF9639F80}"/>
              </a:ext>
            </a:extLst>
          </p:cNvPr>
          <p:cNvGrpSpPr/>
          <p:nvPr/>
        </p:nvGrpSpPr>
        <p:grpSpPr>
          <a:xfrm>
            <a:off x="6727302" y="1384796"/>
            <a:ext cx="1320480" cy="1395000"/>
            <a:chOff x="6727302" y="1384796"/>
            <a:chExt cx="1320480" cy="13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7224DE0-B902-7745-AB34-22677C763C63}"/>
                    </a:ext>
                  </a:extLst>
                </p14:cNvPr>
                <p14:cNvContentPartPr/>
                <p14:nvPr/>
              </p14:nvContentPartPr>
              <p14:xfrm>
                <a:off x="6760782" y="1384796"/>
                <a:ext cx="1287000" cy="1198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7224DE0-B902-7745-AB34-22677C763C6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51782" y="1375796"/>
                  <a:ext cx="1304640" cy="12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9911E21-BEB3-5446-B71D-A87C6CF36C2F}"/>
                    </a:ext>
                  </a:extLst>
                </p14:cNvPr>
                <p14:cNvContentPartPr/>
                <p14:nvPr/>
              </p14:nvContentPartPr>
              <p14:xfrm>
                <a:off x="6727302" y="2249156"/>
                <a:ext cx="532440" cy="530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9911E21-BEB3-5446-B71D-A87C6CF36C2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18662" y="2240516"/>
                  <a:ext cx="550080" cy="54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56CDEF-EAA1-CC46-A731-AEFD74B7D810}"/>
              </a:ext>
            </a:extLst>
          </p:cNvPr>
          <p:cNvGrpSpPr/>
          <p:nvPr/>
        </p:nvGrpSpPr>
        <p:grpSpPr>
          <a:xfrm>
            <a:off x="5713542" y="3452276"/>
            <a:ext cx="2168640" cy="1935720"/>
            <a:chOff x="5713542" y="3452276"/>
            <a:chExt cx="2168640" cy="193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57EEC96-0692-9D42-B061-AC92D668B588}"/>
                    </a:ext>
                  </a:extLst>
                </p14:cNvPr>
                <p14:cNvContentPartPr/>
                <p14:nvPr/>
              </p14:nvContentPartPr>
              <p14:xfrm>
                <a:off x="5859702" y="3452276"/>
                <a:ext cx="2022480" cy="1636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57EEC96-0692-9D42-B061-AC92D668B58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50702" y="3443276"/>
                  <a:ext cx="2040120" cy="16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6861366-A70E-9749-9813-E49506BB6707}"/>
                    </a:ext>
                  </a:extLst>
                </p14:cNvPr>
                <p14:cNvContentPartPr/>
                <p14:nvPr/>
              </p14:nvContentPartPr>
              <p14:xfrm>
                <a:off x="5713542" y="4836116"/>
                <a:ext cx="469080" cy="551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6861366-A70E-9749-9813-E49506BB670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04902" y="4827476"/>
                  <a:ext cx="486720" cy="569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1325B74-18B8-384A-B00B-EC93EF4E7035}"/>
              </a:ext>
            </a:extLst>
          </p:cNvPr>
          <p:cNvSpPr txBox="1"/>
          <p:nvPr/>
        </p:nvSpPr>
        <p:spPr>
          <a:xfrm>
            <a:off x="8047782" y="3005601"/>
            <a:ext cx="1753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</a:t>
            </a:r>
          </a:p>
          <a:p>
            <a:r>
              <a:rPr lang="en-US" dirty="0"/>
              <a:t>Gender</a:t>
            </a:r>
          </a:p>
          <a:p>
            <a:r>
              <a:rPr lang="en-US" dirty="0"/>
              <a:t>Genetics</a:t>
            </a:r>
          </a:p>
          <a:p>
            <a:r>
              <a:rPr lang="en-US" dirty="0"/>
              <a:t>Motivation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5A6AD0-968D-0743-8134-6502AC7358A9}"/>
              </a:ext>
            </a:extLst>
          </p:cNvPr>
          <p:cNvSpPr txBox="1"/>
          <p:nvPr/>
        </p:nvSpPr>
        <p:spPr>
          <a:xfrm>
            <a:off x="8152931" y="1194290"/>
            <a:ext cx="1753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State/Private</a:t>
            </a:r>
          </a:p>
          <a:p>
            <a:r>
              <a:rPr lang="en-US" dirty="0"/>
              <a:t>Leadership</a:t>
            </a:r>
          </a:p>
          <a:p>
            <a:r>
              <a:rPr lang="en-US" dirty="0"/>
              <a:t>Teaching quality</a:t>
            </a:r>
          </a:p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273AE7-2C49-F642-AB49-52D0143E1D62}"/>
              </a:ext>
            </a:extLst>
          </p:cNvPr>
          <p:cNvSpPr/>
          <p:nvPr/>
        </p:nvSpPr>
        <p:spPr>
          <a:xfrm>
            <a:off x="1575685" y="3466151"/>
            <a:ext cx="1768840" cy="19487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Student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90FA8C-8B91-5148-B5FE-7B46AE57CDCD}"/>
              </a:ext>
            </a:extLst>
          </p:cNvPr>
          <p:cNvSpPr/>
          <p:nvPr/>
        </p:nvSpPr>
        <p:spPr>
          <a:xfrm>
            <a:off x="3571534" y="3466151"/>
            <a:ext cx="1768840" cy="19487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Student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ADC69D-02FE-9345-910F-A41828553066}"/>
              </a:ext>
            </a:extLst>
          </p:cNvPr>
          <p:cNvSpPr/>
          <p:nvPr/>
        </p:nvSpPr>
        <p:spPr>
          <a:xfrm>
            <a:off x="3957403" y="4317167"/>
            <a:ext cx="1768840" cy="19487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Student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D3447-5E78-B047-B6FE-7D1FD758AF72}"/>
              </a:ext>
            </a:extLst>
          </p:cNvPr>
          <p:cNvSpPr/>
          <p:nvPr/>
        </p:nvSpPr>
        <p:spPr>
          <a:xfrm>
            <a:off x="2022963" y="4317167"/>
            <a:ext cx="1768840" cy="19487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502144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5B14A1C4-6E3E-AE41-947C-AE26DF09C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83" y="194872"/>
            <a:ext cx="11133833" cy="1451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51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32F42-5612-734B-A7C1-AC2CDF7E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theme: Variability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CBB31-88FC-F24A-9E0D-6E8714BFA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 on power/estimation/inference</a:t>
            </a:r>
          </a:p>
          <a:p>
            <a:r>
              <a:rPr lang="en-US" dirty="0"/>
              <a:t>As a phenomenon itself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74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2C1C3-2ABF-1444-929A-15CA820C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076DE-2D0A-CA45-9C9A-E3C397A25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err="1">
                <a:latin typeface="Andale Mono" panose="020B0509000000000004" pitchFamily="49" charset="0"/>
              </a:rPr>
              <a:t>lm</a:t>
            </a:r>
            <a:r>
              <a:rPr lang="en-US" sz="4400" dirty="0">
                <a:latin typeface="Andale Mono" panose="020B0509000000000004" pitchFamily="49" charset="0"/>
              </a:rPr>
              <a:t>(score ~ </a:t>
            </a:r>
            <a:r>
              <a:rPr lang="en-US" sz="4400" dirty="0" err="1">
                <a:latin typeface="Andale Mono" panose="020B0509000000000004" pitchFamily="49" charset="0"/>
              </a:rPr>
              <a:t>schooltype</a:t>
            </a:r>
            <a:r>
              <a:rPr lang="en-US" sz="4400" dirty="0">
                <a:latin typeface="Andale Mono" panose="020B0509000000000004" pitchFamily="49" charset="0"/>
              </a:rPr>
              <a:t>)</a:t>
            </a:r>
          </a:p>
          <a:p>
            <a:pPr marL="0" indent="0">
              <a:buNone/>
            </a:pPr>
            <a:endParaRPr lang="en-US" sz="4400" dirty="0">
              <a:latin typeface="Andale Mono" panose="020B050900000000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B5EC6-67FB-5548-B4B7-AA59885FA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939" y="3830419"/>
            <a:ext cx="7373256" cy="84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0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5B14A1C4-6E3E-AE41-947C-AE26DF09C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587" y="0"/>
            <a:ext cx="525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456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models split the error term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372" y="2721147"/>
            <a:ext cx="7373256" cy="846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49" y="5000171"/>
            <a:ext cx="10561702" cy="9216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72DF06-75C5-CE45-BDDB-E6FBF993E31F}"/>
              </a:ext>
            </a:extLst>
          </p:cNvPr>
          <p:cNvSpPr/>
          <p:nvPr/>
        </p:nvSpPr>
        <p:spPr>
          <a:xfrm>
            <a:off x="613825" y="4541314"/>
            <a:ext cx="7064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Mixed regression - </a:t>
            </a:r>
            <a:r>
              <a:rPr lang="en-US" i="1" dirty="0" err="1">
                <a:solidFill>
                  <a:srgbClr val="C00000"/>
                </a:solidFill>
              </a:rPr>
              <a:t>i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represents an individual, j represents a measurement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4CDB7C-15D5-B04C-BDDD-AC1EF84F0976}"/>
              </a:ext>
            </a:extLst>
          </p:cNvPr>
          <p:cNvSpPr/>
          <p:nvPr/>
        </p:nvSpPr>
        <p:spPr>
          <a:xfrm>
            <a:off x="613824" y="2332575"/>
            <a:ext cx="5415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Standard multiple regression - </a:t>
            </a:r>
            <a:r>
              <a:rPr lang="en-US" i="1" dirty="0" err="1">
                <a:solidFill>
                  <a:srgbClr val="C00000"/>
                </a:solidFill>
              </a:rPr>
              <a:t>i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represents an individual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A6490E-388D-6245-BFA5-45A9EB89BE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938977" y="1744123"/>
            <a:ext cx="3386666" cy="25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019EE-9470-C940-B387-309E9981C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341" y="1760922"/>
            <a:ext cx="3386667" cy="2540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66DBC33-DB51-CA4D-B508-8D43CB291C26}"/>
                  </a:ext>
                </a:extLst>
              </p14:cNvPr>
              <p14:cNvContentPartPr/>
              <p14:nvPr/>
            </p14:nvContentPartPr>
            <p14:xfrm>
              <a:off x="7997394" y="3928556"/>
              <a:ext cx="811440" cy="992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66DBC33-DB51-CA4D-B508-8D43CB291C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61378" y="3892556"/>
                <a:ext cx="883112" cy="10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DC815AC-5D98-AB4A-8B19-B096F18AACE0}"/>
                  </a:ext>
                </a:extLst>
              </p14:cNvPr>
              <p14:cNvContentPartPr/>
              <p14:nvPr/>
            </p14:nvContentPartPr>
            <p14:xfrm>
              <a:off x="8221314" y="4938356"/>
              <a:ext cx="1389240" cy="10735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DC815AC-5D98-AB4A-8B19-B096F18AAC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85305" y="4902356"/>
                <a:ext cx="1460899" cy="114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D9A59A81-66C4-EC4A-9C2C-7C2C6587A584}"/>
              </a:ext>
            </a:extLst>
          </p:cNvPr>
          <p:cNvGrpSpPr/>
          <p:nvPr/>
        </p:nvGrpSpPr>
        <p:grpSpPr>
          <a:xfrm>
            <a:off x="10220394" y="3843596"/>
            <a:ext cx="1532880" cy="2470320"/>
            <a:chOff x="10220394" y="3843596"/>
            <a:chExt cx="1532880" cy="247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5863BBE-AFAF-3041-A184-6DB0E98E20F8}"/>
                    </a:ext>
                  </a:extLst>
                </p14:cNvPr>
                <p14:cNvContentPartPr/>
                <p14:nvPr/>
              </p14:nvContentPartPr>
              <p14:xfrm>
                <a:off x="10220394" y="4993796"/>
                <a:ext cx="1532880" cy="1320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5863BBE-AFAF-3041-A184-6DB0E98E20F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184394" y="4957796"/>
                  <a:ext cx="1604520" cy="13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8D9863-2F17-5C49-8E3A-1DBFF5E69F02}"/>
                    </a:ext>
                  </a:extLst>
                </p14:cNvPr>
                <p14:cNvContentPartPr/>
                <p14:nvPr/>
              </p14:nvContentPartPr>
              <p14:xfrm>
                <a:off x="11110314" y="3996596"/>
                <a:ext cx="34200" cy="934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8D9863-2F17-5C49-8E3A-1DBFF5E69F0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074314" y="3960596"/>
                  <a:ext cx="105840" cy="10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333DF62-B737-9E4E-B8E3-6C6191FFE68C}"/>
                    </a:ext>
                  </a:extLst>
                </p14:cNvPr>
                <p14:cNvContentPartPr/>
                <p14:nvPr/>
              </p14:nvContentPartPr>
              <p14:xfrm>
                <a:off x="11001954" y="3843596"/>
                <a:ext cx="352440" cy="288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333DF62-B737-9E4E-B8E3-6C6191FFE68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965954" y="3807551"/>
                  <a:ext cx="424080" cy="35973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6550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EF6F0-418F-6542-A8AD-AD48249A8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82014-E394-AE42-AEF5-ACF1449A0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Flexible technique for splitting variance</a:t>
            </a:r>
          </a:p>
          <a:p>
            <a:r>
              <a:rPr lang="en-US" dirty="0"/>
              <a:t>Has superseded RM Anova except in simplest cases </a:t>
            </a:r>
            <a:br>
              <a:rPr lang="en-US" dirty="0"/>
            </a:br>
            <a:r>
              <a:rPr lang="en-US" sz="1600" dirty="0"/>
              <a:t>(balanced data, no missing, not interested in variability, no stimulus effects)</a:t>
            </a:r>
            <a:endParaRPr lang="en-US" dirty="0"/>
          </a:p>
          <a:p>
            <a:r>
              <a:rPr lang="en-US" dirty="0"/>
              <a:t>Already widely adopted in health and psycho-linguistics</a:t>
            </a:r>
          </a:p>
          <a:p>
            <a:endParaRPr lang="en-US" dirty="0"/>
          </a:p>
          <a:p>
            <a:r>
              <a:rPr lang="en-US" dirty="0"/>
              <a:t>Fitting with the `</a:t>
            </a:r>
            <a:r>
              <a:rPr lang="en-US" dirty="0" err="1"/>
              <a:t>lmer</a:t>
            </a:r>
            <a:r>
              <a:rPr lang="en-US" dirty="0"/>
              <a:t>` function, using `</a:t>
            </a:r>
            <a:r>
              <a:rPr lang="en-US" dirty="0" err="1"/>
              <a:t>lmerTest</a:t>
            </a:r>
            <a:r>
              <a:rPr lang="en-US" dirty="0"/>
              <a:t>` library.</a:t>
            </a:r>
          </a:p>
          <a:p>
            <a:r>
              <a:rPr lang="en-US" dirty="0"/>
              <a:t>Formulas now have a 'random part'</a:t>
            </a:r>
          </a:p>
        </p:txBody>
      </p:sp>
    </p:spTree>
    <p:extLst>
      <p:ext uri="{BB962C8B-B14F-4D97-AF65-F5344CB8AC3E}">
        <p14:creationId xmlns:p14="http://schemas.microsoft.com/office/powerpoint/2010/main" val="3392302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759" y="2047739"/>
            <a:ext cx="1127744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library(</a:t>
            </a:r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lmerTest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)</a:t>
            </a:r>
          </a:p>
          <a:p>
            <a:r>
              <a:rPr lang="en-US" sz="3600" dirty="0" err="1">
                <a:latin typeface="Andale Mono" charset="0"/>
                <a:ea typeface="Andale Mono" charset="0"/>
                <a:cs typeface="Andale Mono" charset="0"/>
              </a:rPr>
              <a:t>lmer</a:t>
            </a:r>
            <a:r>
              <a:rPr lang="en-US" sz="3600" dirty="0">
                <a:latin typeface="Andale Mono" charset="0"/>
                <a:ea typeface="Andale Mono" charset="0"/>
                <a:cs typeface="Andale Mono" charset="0"/>
              </a:rPr>
              <a:t>(outcome ~ predictors + (1|grouping)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7814268" y="402826"/>
            <a:ext cx="4325257" cy="195942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the 'random' part of the model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4103915" y="482263"/>
            <a:ext cx="3868057" cy="187999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the 'fixed' part which is just like lm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4717144" y="4252686"/>
            <a:ext cx="2641600" cy="1567543"/>
          </a:xfrm>
          <a:prstGeom prst="wedgeRectCallout">
            <a:avLst>
              <a:gd name="adj1" fmla="val 91025"/>
              <a:gd name="adj2" fmla="val -1141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1 just means add an intercept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561943" y="4361543"/>
            <a:ext cx="2641600" cy="1567543"/>
          </a:xfrm>
          <a:prstGeom prst="wedgeRectCallout">
            <a:avLst>
              <a:gd name="adj1" fmla="val 28832"/>
              <a:gd name="adj2" fmla="val -1253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is the grouping variable</a:t>
            </a:r>
          </a:p>
        </p:txBody>
      </p:sp>
    </p:spTree>
    <p:extLst>
      <p:ext uri="{BB962C8B-B14F-4D97-AF65-F5344CB8AC3E}">
        <p14:creationId xmlns:p14="http://schemas.microsoft.com/office/powerpoint/2010/main" val="63612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4135" y="2261495"/>
            <a:ext cx="121879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latin typeface="Andale Mono" charset="0"/>
                <a:ea typeface="Andale Mono" charset="0"/>
                <a:cs typeface="Andale Mono" charset="0"/>
              </a:rPr>
              <a:t>lmer</a:t>
            </a:r>
            <a:r>
              <a:rPr lang="en-US" sz="3200" dirty="0">
                <a:latin typeface="Andale Mono" charset="0"/>
                <a:ea typeface="Andale Mono" charset="0"/>
                <a:cs typeface="Andale Mono" charset="0"/>
              </a:rPr>
              <a:t>(score ~ 1 + (1|school) )						</a:t>
            </a:r>
          </a:p>
        </p:txBody>
      </p:sp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CA60FB72-02A4-744D-8A06-B3311E21A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15" y="3016334"/>
            <a:ext cx="525882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B9952F-4AD0-5047-B716-26F2E2BE37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600921" y="75715"/>
            <a:ext cx="2327785" cy="1745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D2F222-C3CE-FB44-AFDF-83A7E18A7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135" y="75715"/>
            <a:ext cx="2327786" cy="174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3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multilevel modelling?</a:t>
            </a:r>
          </a:p>
          <a:p>
            <a:r>
              <a:rPr lang="en-US" dirty="0"/>
              <a:t>Why might you want it?</a:t>
            </a:r>
          </a:p>
          <a:p>
            <a:r>
              <a:rPr lang="en-US" dirty="0"/>
              <a:t>What problems does it solve?</a:t>
            </a:r>
          </a:p>
          <a:p>
            <a:r>
              <a:rPr lang="en-US" dirty="0"/>
              <a:t>Starting to do it in R</a:t>
            </a:r>
          </a:p>
        </p:txBody>
      </p:sp>
    </p:spTree>
    <p:extLst>
      <p:ext uri="{BB962C8B-B14F-4D97-AF65-F5344CB8AC3E}">
        <p14:creationId xmlns:p14="http://schemas.microsoft.com/office/powerpoint/2010/main" val="3851025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5E020-D264-574B-924F-F3131FD49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problem are we trying to solve?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26517-D14B-2445-8664-DE09D4123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Generate examples of repeated measures</a:t>
            </a:r>
          </a:p>
        </p:txBody>
      </p:sp>
    </p:spTree>
    <p:extLst>
      <p:ext uri="{BB962C8B-B14F-4D97-AF65-F5344CB8AC3E}">
        <p14:creationId xmlns:p14="http://schemas.microsoft.com/office/powerpoint/2010/main" val="97078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793958-1BFC-F14F-99C8-93C5DF17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876" y="686455"/>
            <a:ext cx="6709547" cy="5497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DA1D8E-8A5E-2A48-AA23-A8E93579C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causes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CC6FD1-FE9B-7F4A-8D4D-1D76BDAD4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0" y="3422650"/>
            <a:ext cx="12700" cy="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00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2C1204F1-0899-3D4C-8A15-9830795EF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50" y="1119578"/>
            <a:ext cx="5549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BC4C62DF-08C8-E24A-81BE-9E6EA0225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1543050"/>
            <a:ext cx="56769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47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25087</TotalTime>
  <Words>400</Words>
  <Application>Microsoft Macintosh PowerPoint</Application>
  <PresentationFormat>Widescreen</PresentationFormat>
  <Paragraphs>104</Paragraphs>
  <Slides>45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Andale Mono</vt:lpstr>
      <vt:lpstr>Arial</vt:lpstr>
      <vt:lpstr>Calibri</vt:lpstr>
      <vt:lpstr>Calibri Light</vt:lpstr>
      <vt:lpstr>Office Theme</vt:lpstr>
      <vt:lpstr>Repeated measurements</vt:lpstr>
      <vt:lpstr>Why take this option?</vt:lpstr>
      <vt:lpstr>Outline</vt:lpstr>
      <vt:lpstr>Key theme: Variability</vt:lpstr>
      <vt:lpstr>Today</vt:lpstr>
      <vt:lpstr>What problem are we trying to solve?</vt:lpstr>
      <vt:lpstr>Hidden causes</vt:lpstr>
      <vt:lpstr>PowerPoint Presentation</vt:lpstr>
      <vt:lpstr>PowerPoint Presentation</vt:lpstr>
      <vt:lpstr>PowerPoint Presentation</vt:lpstr>
      <vt:lpstr>PowerPoint Presentation</vt:lpstr>
      <vt:lpstr>Social science datasets exhibit classification/nesting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Schools exercise 1</vt:lpstr>
      <vt:lpstr>Schools exercise 2</vt:lpstr>
      <vt:lpstr>Recap on…</vt:lpstr>
      <vt:lpstr>Assumptions about residuals</vt:lpstr>
      <vt:lpstr>PowerPoint Presentation</vt:lpstr>
      <vt:lpstr>PowerPoint Presentation</vt:lpstr>
      <vt:lpstr>PowerPoint Presentation</vt:lpstr>
      <vt:lpstr>PowerPoint Presentation</vt:lpstr>
      <vt:lpstr>How does this all link to running linear models?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Splitting the variance</vt:lpstr>
      <vt:lpstr>Variance partition</vt:lpstr>
      <vt:lpstr>PowerPoint Presentation</vt:lpstr>
      <vt:lpstr>PowerPoint Presentation</vt:lpstr>
      <vt:lpstr>PowerPoint Presentation</vt:lpstr>
      <vt:lpstr>PowerPoint Presentation</vt:lpstr>
      <vt:lpstr>Mixed models split the error term</vt:lpstr>
      <vt:lpstr>Mixed models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Whalley</dc:creator>
  <cp:lastModifiedBy>Ben Whalley</cp:lastModifiedBy>
  <cp:revision>678</cp:revision>
  <dcterms:created xsi:type="dcterms:W3CDTF">2017-12-08T13:23:04Z</dcterms:created>
  <dcterms:modified xsi:type="dcterms:W3CDTF">2020-02-27T23:45:12Z</dcterms:modified>
</cp:coreProperties>
</file>